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04" r:id="rId8"/>
    <p:sldId id="305" r:id="rId9"/>
    <p:sldId id="298" r:id="rId10"/>
    <p:sldId id="313" r:id="rId11"/>
    <p:sldId id="309" r:id="rId12"/>
    <p:sldId id="310" r:id="rId13"/>
    <p:sldId id="311" r:id="rId14"/>
    <p:sldId id="307" r:id="rId15"/>
    <p:sldId id="312" r:id="rId16"/>
    <p:sldId id="281" r:id="rId17"/>
    <p:sldId id="286" r:id="rId18"/>
    <p:sldId id="306" r:id="rId19"/>
    <p:sldId id="273" r:id="rId20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4725" autoAdjust="0"/>
  </p:normalViewPr>
  <p:slideViewPr>
    <p:cSldViewPr snapToGrid="0" snapToObjects="1">
      <p:cViewPr varScale="1">
        <p:scale>
          <a:sx n="61" d="100"/>
          <a:sy n="61" d="100"/>
        </p:scale>
        <p:origin x="1476" y="7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1A9B78C9-C02F-4EAC-962C-64BE2D0AC5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24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CE57C4E2-32A3-4C1E-999F-62AC7B48B589}" type="datetimeFigureOut">
              <a:rPr lang="en-GB"/>
              <a:pPr>
                <a:defRPr/>
              </a:pPr>
              <a:t>26/07/2015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7935A57A-D9BA-4E81-AA93-82AB62F95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6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3A362A-4445-4E7E-AE99-48DE16F4C14B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84551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90CC2EB-A1B3-4DB5-B2DD-A143E7E709B6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71704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C0388B-B3B3-4D3E-804E-CE89D38AFF37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83118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FAAF27-BAEA-49C7-B3EC-2EE84E9135CC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6973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FE11272-B3F2-4B34-B9E7-D68B9848BD4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38698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57CB680-D723-41B9-946E-B3B185851BDB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1864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DC27D20-6D41-43CB-80A7-FFDC559EABCD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41507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A992169-CC21-419D-9F5C-33E904814223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46023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6FEFDC-DD78-4C35-AA93-032021643E15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45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D799A-5ABC-4D79-AF73-DCC486EF3FE3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03974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150486-D132-4E62-895E-98B65535AF1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8480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6DD7A97-F382-4049-B1E8-734B8CAC9FD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8645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560D5D-A2D3-425C-92E3-7587382BCD4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21407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D8A3D8-C035-4A7C-AB08-2DDE11A105F0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26172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CB8CC3-D7C9-4205-9DC0-A787587FF6B2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83197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8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CD2-3015-4B93-A4F5-2CF9BFFA136C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45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703A-0B45-41CB-B987-96A98F2FFA59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1D94-047A-49EE-828C-CD5326D1DC9B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9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A2FE-A5B8-4624-B5CD-2CB977A5C158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4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352D-E2AD-451C-88AC-8FD346091719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5128-3D3C-494C-A1B5-BC66213309D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00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D92-373D-45AB-A48B-8E7123E3216D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57AF06EB-7CB0-4BF6-B02A-64E535A2C42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rpd@ohchr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mi.e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access-dds-ny.un.org/doc/UNDOC/GEN/G10/433/52/PDF/G1043352.pdf?OpenElement" TargetMode="External"/><Relationship Id="rId4" Type="http://schemas.openxmlformats.org/officeDocument/2006/relationships/hyperlink" Target="http://www.ohchr.org/EN/HRBodies/CRPD/Pages/Session6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7.2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alternativos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al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Derechos de las Personas con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Consejos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las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recomendaciones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GB" sz="2400" dirty="0" smtClean="0"/>
              <a:t>Sea </a:t>
            </a:r>
            <a:r>
              <a:rPr lang="en-GB" sz="2400" dirty="0" err="1" smtClean="0"/>
              <a:t>claro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err="1" smtClean="0"/>
              <a:t>Plantee</a:t>
            </a:r>
            <a:r>
              <a:rPr lang="en-GB" sz="2400" dirty="0" smtClean="0"/>
              <a:t> solo </a:t>
            </a:r>
            <a:r>
              <a:rPr lang="en-GB" sz="2400" dirty="0" err="1" smtClean="0"/>
              <a:t>una</a:t>
            </a:r>
            <a:r>
              <a:rPr lang="en-GB" sz="2400" dirty="0" smtClean="0"/>
              <a:t> </a:t>
            </a:r>
            <a:r>
              <a:rPr lang="en-GB" sz="2400" dirty="0" err="1" smtClean="0"/>
              <a:t>acción</a:t>
            </a:r>
            <a:r>
              <a:rPr lang="en-GB" sz="2400" dirty="0" smtClean="0"/>
              <a:t> </a:t>
            </a:r>
            <a:r>
              <a:rPr lang="en-GB" sz="2400" dirty="0" err="1" smtClean="0"/>
              <a:t>por</a:t>
            </a:r>
            <a:r>
              <a:rPr lang="en-GB" sz="2400" dirty="0" smtClean="0"/>
              <a:t> </a:t>
            </a:r>
            <a:r>
              <a:rPr lang="en-GB" sz="2400" dirty="0" err="1" smtClean="0"/>
              <a:t>cada</a:t>
            </a:r>
            <a:r>
              <a:rPr lang="en-GB" sz="2400" dirty="0" smtClean="0"/>
              <a:t> </a:t>
            </a:r>
            <a:r>
              <a:rPr lang="en-GB" sz="2400" dirty="0" err="1" smtClean="0"/>
              <a:t>recomendación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err="1" smtClean="0"/>
              <a:t>Identifique</a:t>
            </a:r>
            <a:r>
              <a:rPr lang="en-GB" sz="2400" dirty="0" smtClean="0"/>
              <a:t> a </a:t>
            </a:r>
            <a:r>
              <a:rPr lang="en-GB" sz="2400" dirty="0" err="1" smtClean="0"/>
              <a:t>los</a:t>
            </a:r>
            <a:r>
              <a:rPr lang="en-GB" sz="2400" dirty="0" smtClean="0"/>
              <a:t> </a:t>
            </a:r>
            <a:r>
              <a:rPr lang="en-GB" sz="2400" dirty="0" err="1" smtClean="0"/>
              <a:t>agentes</a:t>
            </a:r>
            <a:r>
              <a:rPr lang="en-GB" sz="2400" dirty="0" smtClean="0"/>
              <a:t> </a:t>
            </a:r>
            <a:r>
              <a:rPr lang="en-GB" sz="2400" dirty="0" err="1" smtClean="0"/>
              <a:t>responsables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smtClean="0"/>
              <a:t>De </a:t>
            </a:r>
            <a:r>
              <a:rPr lang="en-GB" sz="2400" dirty="0" err="1" smtClean="0"/>
              <a:t>ser</a:t>
            </a:r>
            <a:r>
              <a:rPr lang="en-GB" sz="2400" dirty="0" smtClean="0"/>
              <a:t> </a:t>
            </a:r>
            <a:r>
              <a:rPr lang="en-GB" sz="2400" dirty="0" err="1" smtClean="0"/>
              <a:t>posible</a:t>
            </a:r>
            <a:r>
              <a:rPr lang="en-GB" sz="2400" dirty="0" smtClean="0"/>
              <a:t>, </a:t>
            </a:r>
            <a:r>
              <a:rPr lang="en-GB" sz="2400" dirty="0" err="1" smtClean="0"/>
              <a:t>formule</a:t>
            </a:r>
            <a:r>
              <a:rPr lang="en-GB" sz="2400" dirty="0" smtClean="0"/>
              <a:t> </a:t>
            </a:r>
            <a:r>
              <a:rPr lang="en-GB" sz="2400" dirty="0" err="1" smtClean="0"/>
              <a:t>recomendaciones</a:t>
            </a:r>
            <a:r>
              <a:rPr lang="en-GB" sz="2400" dirty="0" smtClean="0"/>
              <a:t> </a:t>
            </a:r>
            <a:r>
              <a:rPr lang="en-GB" sz="2400" dirty="0" err="1" smtClean="0"/>
              <a:t>mensurables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err="1" smtClean="0"/>
              <a:t>Proponga</a:t>
            </a:r>
            <a:r>
              <a:rPr lang="en-GB" sz="2400" dirty="0" smtClean="0"/>
              <a:t> un </a:t>
            </a:r>
            <a:r>
              <a:rPr lang="en-GB" sz="2400" dirty="0" err="1" smtClean="0"/>
              <a:t>plazo</a:t>
            </a:r>
            <a:r>
              <a:rPr lang="en-GB" sz="2400" dirty="0" smtClean="0"/>
              <a:t> de </a:t>
            </a:r>
            <a:r>
              <a:rPr lang="en-GB" sz="2400" dirty="0" err="1" smtClean="0"/>
              <a:t>aplicación</a:t>
            </a:r>
            <a:r>
              <a:rPr lang="en-GB" sz="2400" dirty="0" smtClean="0"/>
              <a:t>, </a:t>
            </a:r>
            <a:r>
              <a:rPr lang="en-GB" sz="2400" dirty="0" err="1" smtClean="0"/>
              <a:t>donde</a:t>
            </a:r>
            <a:r>
              <a:rPr lang="en-GB" sz="2400" dirty="0" smtClean="0"/>
              <a:t> </a:t>
            </a:r>
            <a:r>
              <a:rPr lang="en-GB" sz="2400" dirty="0" err="1" smtClean="0"/>
              <a:t>proceda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err="1" smtClean="0"/>
              <a:t>Vincule</a:t>
            </a:r>
            <a:r>
              <a:rPr lang="en-GB" sz="2400" dirty="0" smtClean="0"/>
              <a:t> la </a:t>
            </a:r>
            <a:r>
              <a:rPr lang="en-GB" sz="2400" dirty="0" err="1" smtClean="0"/>
              <a:t>recomendación</a:t>
            </a:r>
            <a:r>
              <a:rPr lang="en-GB" sz="2400" dirty="0" smtClean="0"/>
              <a:t> con </a:t>
            </a:r>
            <a:r>
              <a:rPr lang="en-GB" sz="2400" dirty="0" err="1" smtClean="0"/>
              <a:t>algún</a:t>
            </a:r>
            <a:r>
              <a:rPr lang="en-GB" sz="2400" dirty="0" smtClean="0"/>
              <a:t> </a:t>
            </a:r>
            <a:r>
              <a:rPr lang="en-GB" sz="2400" dirty="0" err="1" smtClean="0"/>
              <a:t>problema</a:t>
            </a:r>
            <a:r>
              <a:rPr lang="en-GB" sz="2400" dirty="0" smtClean="0"/>
              <a:t> de </a:t>
            </a:r>
            <a:r>
              <a:rPr lang="en-GB" sz="2400" dirty="0" err="1" smtClean="0"/>
              <a:t>aplicación</a:t>
            </a:r>
            <a:r>
              <a:rPr lang="en-GB" sz="2400" dirty="0" smtClean="0"/>
              <a:t> </a:t>
            </a:r>
            <a:r>
              <a:rPr lang="en-GB" sz="2400" dirty="0" err="1" smtClean="0"/>
              <a:t>específico</a:t>
            </a:r>
            <a:endParaRPr lang="en-GB" sz="2400" dirty="0"/>
          </a:p>
          <a:p>
            <a:pPr>
              <a:buFont typeface="Wingdings" pitchFamily="2" charset="2"/>
              <a:buChar char="ü"/>
            </a:pPr>
            <a:r>
              <a:rPr lang="en-GB" sz="2400" dirty="0" smtClean="0"/>
              <a:t>Evite las </a:t>
            </a:r>
            <a:r>
              <a:rPr lang="en-GB" sz="2400" dirty="0" err="1" smtClean="0"/>
              <a:t>recomendaciones</a:t>
            </a:r>
            <a:r>
              <a:rPr lang="en-GB" sz="2400" dirty="0" smtClean="0"/>
              <a:t> </a:t>
            </a:r>
            <a:r>
              <a:rPr lang="en-GB" sz="2400" dirty="0" err="1" smtClean="0"/>
              <a:t>vagas</a:t>
            </a:r>
            <a:r>
              <a:rPr lang="en-GB" sz="2400" dirty="0" smtClean="0"/>
              <a:t> o de </a:t>
            </a:r>
            <a:r>
              <a:rPr lang="en-GB" sz="2400" dirty="0" err="1" smtClean="0"/>
              <a:t>carácter</a:t>
            </a:r>
            <a:r>
              <a:rPr lang="en-GB" sz="2400" dirty="0" smtClean="0"/>
              <a:t> general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recomendación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no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 </a:t>
            </a:r>
            <a:r>
              <a:rPr lang="en-US" sz="3600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solidFill>
                <a:srgbClr val="FF0000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>
              <a:buFont typeface="Wingdings" pitchFamily="2" charset="2"/>
              <a:buChar char="ü"/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16000" y="1793359"/>
            <a:ext cx="7056438" cy="388088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i="1" dirty="0" smtClean="0"/>
              <a:t> </a:t>
            </a:r>
          </a:p>
          <a:p>
            <a:pPr>
              <a:defRPr/>
            </a:pPr>
            <a:endParaRPr lang="en-US" sz="2400" i="1" dirty="0"/>
          </a:p>
          <a:p>
            <a:pPr>
              <a:defRPr/>
            </a:pPr>
            <a:r>
              <a:rPr lang="es-ES" sz="2400" i="1" dirty="0" smtClean="0"/>
              <a:t>El </a:t>
            </a:r>
            <a:r>
              <a:rPr lang="es-ES" sz="2400" i="1" dirty="0"/>
              <a:t>Comité recomienda al Estado parte que sistematice la recopilación, el análisis y la difusión de datos, desglosados por sexo, edad y discapacidad, incremente las medidas de fomento de la capacidad a este respecto y elabore indicadores que tengan en cuenta los aspectos de género y de edad, con miras a apoyar la promulgación de leyes, la formulación de políticas y el fortalecimiento de las instituciones que dan seguimiento a los avances en la aplicación de las diversas disposiciones de la Convención </a:t>
            </a:r>
            <a:endParaRPr lang="en-US" sz="2400" i="1" dirty="0" smtClean="0"/>
          </a:p>
          <a:p>
            <a:pPr>
              <a:defRPr/>
            </a:pPr>
            <a:endParaRPr lang="en-US" sz="2400" i="1" dirty="0"/>
          </a:p>
          <a:p>
            <a:pPr>
              <a:defRPr/>
            </a:pPr>
            <a:r>
              <a:rPr lang="en-US" sz="2400" i="1" dirty="0" smtClean="0"/>
              <a:t> </a:t>
            </a:r>
            <a:endParaRPr lang="en-GB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Estructura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del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informe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112838"/>
            <a:ext cx="70564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Resumen</a:t>
            </a:r>
            <a:endParaRPr lang="en-US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Índice</a:t>
            </a:r>
            <a:endParaRPr lang="en-US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Descripción</a:t>
            </a:r>
            <a:r>
              <a:rPr lang="en-US" sz="2400" dirty="0" smtClean="0">
                <a:cs typeface="Arial" charset="0"/>
              </a:rPr>
              <a:t> de la </a:t>
            </a:r>
            <a:r>
              <a:rPr lang="en-US" sz="2400" dirty="0" err="1" smtClean="0">
                <a:cs typeface="Arial" charset="0"/>
              </a:rPr>
              <a:t>metodología</a:t>
            </a:r>
            <a:endParaRPr lang="en-US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Antecedentes</a:t>
            </a:r>
            <a:endParaRPr lang="en-US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Asuntos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principales</a:t>
            </a:r>
            <a:r>
              <a:rPr lang="en-US" sz="2400" dirty="0" smtClean="0">
                <a:cs typeface="Arial" charset="0"/>
              </a:rPr>
              <a:t>: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err="1" smtClean="0">
                <a:cs typeface="Arial" charset="0"/>
              </a:rPr>
              <a:t>Definiciones</a:t>
            </a:r>
            <a:r>
              <a:rPr lang="en-US" sz="2400" dirty="0" smtClean="0">
                <a:cs typeface="Arial" charset="0"/>
              </a:rPr>
              <a:t>, </a:t>
            </a:r>
            <a:r>
              <a:rPr lang="en-US" sz="2400" dirty="0" err="1" smtClean="0">
                <a:cs typeface="Arial" charset="0"/>
              </a:rPr>
              <a:t>principios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generales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obligaciones</a:t>
            </a:r>
            <a:endParaRPr lang="en-US" sz="2400" dirty="0" smtClean="0">
              <a:cs typeface="Arial" charset="0"/>
            </a:endParaRP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Derechos </a:t>
            </a:r>
            <a:r>
              <a:rPr lang="en-US" sz="2400" dirty="0" err="1" smtClean="0">
                <a:cs typeface="Arial" charset="0"/>
              </a:rPr>
              <a:t>sustantivos</a:t>
            </a:r>
            <a:endParaRPr lang="en-US" sz="2400" dirty="0" smtClean="0">
              <a:cs typeface="Arial" charset="0"/>
            </a:endParaRP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charset="0"/>
              </a:rPr>
              <a:t>Derechos de las </a:t>
            </a:r>
            <a:r>
              <a:rPr lang="en-US" sz="2400" dirty="0" err="1" smtClean="0">
                <a:cs typeface="Arial" charset="0"/>
              </a:rPr>
              <a:t>mujeres</a:t>
            </a:r>
            <a:r>
              <a:rPr lang="en-US" sz="2400" dirty="0" smtClean="0">
                <a:cs typeface="Arial" charset="0"/>
              </a:rPr>
              <a:t>, las </a:t>
            </a:r>
            <a:r>
              <a:rPr lang="en-US" sz="2400" dirty="0" err="1" smtClean="0">
                <a:cs typeface="Arial" charset="0"/>
              </a:rPr>
              <a:t>niñas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niños</a:t>
            </a:r>
            <a:endParaRPr lang="en-US" sz="2400" dirty="0" smtClean="0">
              <a:cs typeface="Arial" charset="0"/>
            </a:endParaRP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2400" dirty="0" err="1" smtClean="0">
                <a:cs typeface="Arial" charset="0"/>
              </a:rPr>
              <a:t>Obligaciones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específicas</a:t>
            </a:r>
            <a:endParaRPr lang="en-US" sz="2400" dirty="0" smtClean="0">
              <a:cs typeface="Arial" charset="0"/>
            </a:endParaRPr>
          </a:p>
          <a:p>
            <a:pPr marL="51435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Recomendaciones</a:t>
            </a:r>
            <a:endParaRPr lang="en-US" sz="2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La </a:t>
            </a:r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del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informe al Comité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¿</a:t>
            </a:r>
            <a:r>
              <a:rPr lang="en-US" sz="2700" i="1" dirty="0" err="1" smtClean="0">
                <a:cs typeface="Arial" charset="0"/>
              </a:rPr>
              <a:t>Cuándo</a:t>
            </a:r>
            <a:r>
              <a:rPr lang="en-US" sz="2700" i="1" dirty="0" smtClean="0">
                <a:cs typeface="Arial" charset="0"/>
              </a:rPr>
              <a:t>?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Con el </a:t>
            </a:r>
            <a:r>
              <a:rPr lang="en-US" sz="2700" dirty="0" err="1" smtClean="0">
                <a:cs typeface="Arial" charset="0"/>
              </a:rPr>
              <a:t>informe</a:t>
            </a:r>
            <a:r>
              <a:rPr lang="en-US" sz="2700" dirty="0" smtClean="0">
                <a:cs typeface="Arial" charset="0"/>
              </a:rPr>
              <a:t> del Estado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Antes de la </a:t>
            </a:r>
            <a:r>
              <a:rPr lang="en-US" sz="2700" dirty="0" err="1" smtClean="0">
                <a:cs typeface="Arial" charset="0"/>
              </a:rPr>
              <a:t>lista</a:t>
            </a:r>
            <a:r>
              <a:rPr lang="en-US" sz="2700" dirty="0" smtClean="0">
                <a:cs typeface="Arial" charset="0"/>
              </a:rPr>
              <a:t> de </a:t>
            </a:r>
            <a:r>
              <a:rPr lang="en-US" sz="2700" dirty="0" err="1" smtClean="0">
                <a:cs typeface="Arial" charset="0"/>
              </a:rPr>
              <a:t>asuntos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Antes del </a:t>
            </a:r>
            <a:r>
              <a:rPr lang="en-US" sz="2700" dirty="0" err="1" smtClean="0">
                <a:cs typeface="Arial" charset="0"/>
              </a:rPr>
              <a:t>diálogo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constructivo</a:t>
            </a: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¿</a:t>
            </a:r>
            <a:r>
              <a:rPr lang="en-US" sz="2700" i="1" dirty="0" err="1" smtClean="0">
                <a:cs typeface="Arial" charset="0"/>
              </a:rPr>
              <a:t>Reunión</a:t>
            </a:r>
            <a:r>
              <a:rPr lang="en-US" sz="2700" i="1" dirty="0" smtClean="0">
                <a:cs typeface="Arial" charset="0"/>
              </a:rPr>
              <a:t> con el </a:t>
            </a:r>
            <a:r>
              <a:rPr lang="en-US" sz="2700" i="1" dirty="0" err="1" smtClean="0">
                <a:cs typeface="Arial" charset="0"/>
              </a:rPr>
              <a:t>Comité</a:t>
            </a:r>
            <a:r>
              <a:rPr lang="en-US" sz="2700" i="1" dirty="0" smtClean="0">
                <a:cs typeface="Arial" charset="0"/>
              </a:rPr>
              <a:t>?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La </a:t>
            </a:r>
            <a:r>
              <a:rPr lang="en-US" sz="2700" dirty="0" err="1" smtClean="0">
                <a:cs typeface="Arial" charset="0"/>
              </a:rPr>
              <a:t>sesión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previa</a:t>
            </a:r>
            <a:r>
              <a:rPr lang="en-US" sz="2700" dirty="0" smtClean="0">
                <a:cs typeface="Arial" charset="0"/>
              </a:rPr>
              <a:t> al </a:t>
            </a:r>
            <a:r>
              <a:rPr lang="en-US" sz="2700" dirty="0" err="1" smtClean="0">
                <a:cs typeface="Arial" charset="0"/>
              </a:rPr>
              <a:t>diálogo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constructivo</a:t>
            </a:r>
            <a:r>
              <a:rPr lang="en-US" sz="2700" dirty="0" smtClean="0">
                <a:cs typeface="Arial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Durante la </a:t>
            </a:r>
            <a:r>
              <a:rPr lang="en-US" sz="2700" dirty="0" err="1" smtClean="0">
                <a:cs typeface="Arial" charset="0"/>
              </a:rPr>
              <a:t>sesión</a:t>
            </a: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¿</a:t>
            </a:r>
            <a:r>
              <a:rPr lang="en-US" sz="2700" i="1" dirty="0" err="1" smtClean="0">
                <a:cs typeface="Arial" charset="0"/>
              </a:rPr>
              <a:t>Cómo</a:t>
            </a:r>
            <a:r>
              <a:rPr lang="en-US" sz="2700" i="1" dirty="0" smtClean="0">
                <a:cs typeface="Arial" charset="0"/>
              </a:rPr>
              <a:t>?</a:t>
            </a: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 smtClean="0">
                <a:cs typeface="Arial" charset="0"/>
                <a:hlinkClick r:id="rId3"/>
              </a:rPr>
              <a:t>crpd@ohchr.org</a:t>
            </a:r>
            <a:r>
              <a:rPr lang="en-US" sz="2700" dirty="0" smtClean="0"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Seguimiento</a:t>
            </a:r>
            <a:endParaRPr lang="fr-FR" sz="35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068780"/>
            <a:ext cx="7056438" cy="479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Publicar</a:t>
            </a:r>
            <a:r>
              <a:rPr lang="en-US" sz="2400" dirty="0" smtClean="0">
                <a:cs typeface="Arial" charset="0"/>
              </a:rPr>
              <a:t> un </a:t>
            </a:r>
            <a:r>
              <a:rPr lang="en-US" sz="2400" dirty="0" err="1" smtClean="0">
                <a:cs typeface="Arial" charset="0"/>
              </a:rPr>
              <a:t>comunicado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prensa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Celebrar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conferencia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prensa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Mantener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coalición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creada</a:t>
            </a:r>
            <a:r>
              <a:rPr lang="en-US" sz="2400" dirty="0" smtClean="0">
                <a:cs typeface="Arial" charset="0"/>
              </a:rPr>
              <a:t> para el </a:t>
            </a:r>
            <a:r>
              <a:rPr lang="en-US" sz="2400" dirty="0" err="1" smtClean="0">
                <a:cs typeface="Arial" charset="0"/>
              </a:rPr>
              <a:t>informe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alternativo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Reunirse</a:t>
            </a:r>
            <a:r>
              <a:rPr lang="en-US" sz="2400" dirty="0" smtClean="0">
                <a:cs typeface="Arial" charset="0"/>
              </a:rPr>
              <a:t> con el personal del </a:t>
            </a:r>
            <a:r>
              <a:rPr lang="en-US" sz="2400" dirty="0" err="1" smtClean="0">
                <a:cs typeface="Arial" charset="0"/>
              </a:rPr>
              <a:t>ministerio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Reunirse</a:t>
            </a:r>
            <a:r>
              <a:rPr lang="en-US" sz="2400" dirty="0" smtClean="0">
                <a:cs typeface="Arial" charset="0"/>
              </a:rPr>
              <a:t> con </a:t>
            </a:r>
            <a:r>
              <a:rPr lang="en-US" sz="2400" dirty="0" err="1" smtClean="0">
                <a:cs typeface="Arial" charset="0"/>
              </a:rPr>
              <a:t>parlamentarios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Reunirse</a:t>
            </a:r>
            <a:r>
              <a:rPr lang="en-US" sz="2400" dirty="0" smtClean="0">
                <a:cs typeface="Arial" charset="0"/>
              </a:rPr>
              <a:t> con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equipos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países</a:t>
            </a:r>
            <a:r>
              <a:rPr lang="en-US" sz="2400" dirty="0" smtClean="0">
                <a:cs typeface="Arial" charset="0"/>
              </a:rPr>
              <a:t> de las </a:t>
            </a:r>
            <a:r>
              <a:rPr lang="en-US" sz="2400" dirty="0" err="1" smtClean="0">
                <a:cs typeface="Arial" charset="0"/>
              </a:rPr>
              <a:t>Naciones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Unidas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Celebrar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conferencia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nacional</a:t>
            </a:r>
            <a:r>
              <a:rPr lang="en-US" sz="2400" dirty="0" smtClean="0">
                <a:cs typeface="Arial" charset="0"/>
              </a:rPr>
              <a:t> 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Celebrar</a:t>
            </a:r>
            <a:r>
              <a:rPr lang="en-US" sz="2400" dirty="0" smtClean="0">
                <a:cs typeface="Arial" charset="0"/>
              </a:rPr>
              <a:t> un taller </a:t>
            </a:r>
            <a:r>
              <a:rPr lang="en-US" sz="2400" dirty="0" err="1" smtClean="0">
                <a:cs typeface="Arial" charset="0"/>
              </a:rPr>
              <a:t>sobre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asuntos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específicos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Asistir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aplicación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Supervisar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preparar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informes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sobre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aplicación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ea typeface="ＭＳ Ｐゴシック" pitchFamily="34" charset="-128"/>
                <a:cs typeface="Arial" charset="0"/>
              </a:rPr>
              <a:t>Fuentes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7388" y="1493400"/>
            <a:ext cx="7348537" cy="4261014"/>
          </a:xfrm>
        </p:spPr>
        <p:txBody>
          <a:bodyPr/>
          <a:lstStyle/>
          <a:p>
            <a:pPr eaLnBrk="1" hangingPunct="1"/>
            <a:r>
              <a:rPr lang="es-ES" sz="2000" dirty="0">
                <a:latin typeface="Arial" charset="0"/>
                <a:ea typeface="ＭＳ Ｐゴシック" pitchFamily="34" charset="-128"/>
                <a:cs typeface="Arial" charset="0"/>
              </a:rPr>
              <a:t>Convención sobre los derechos de las personas con discapacidad;</a:t>
            </a:r>
          </a:p>
          <a:p>
            <a:pPr eaLnBrk="1" hangingPunct="1"/>
            <a:r>
              <a:rPr lang="es-ES" sz="2000" dirty="0">
                <a:latin typeface="Arial" charset="0"/>
                <a:ea typeface="ＭＳ Ｐゴシック" pitchFamily="34" charset="-128"/>
                <a:cs typeface="Arial" charset="0"/>
              </a:rPr>
              <a:t>Directrices sobre presentación de informes (CRDP/C/2/3);</a:t>
            </a:r>
          </a:p>
          <a:p>
            <a:pPr eaLnBrk="1" hangingPunct="1"/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“Derechos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humanos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y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alternativo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España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2010”.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Disponible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en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www.cermi.es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</a:p>
          <a:p>
            <a:pPr eaLnBrk="1" hangingPunct="1"/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inicial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España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i="1" dirty="0" smtClean="0">
                <a:latin typeface="Arial" charset="0"/>
                <a:ea typeface="ＭＳ Ｐゴシック" pitchFamily="34" charset="-128"/>
                <a:cs typeface="Arial" charset="0"/>
              </a:rPr>
              <a:t>(</a:t>
            </a:r>
            <a:r>
              <a:rPr lang="en-GB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CRPD</a:t>
            </a:r>
            <a:r>
              <a:rPr lang="en-GB" sz="2000" dirty="0" smtClean="0">
                <a:latin typeface="Arial" charset="0"/>
                <a:ea typeface="ＭＳ Ｐゴシック" pitchFamily="34" charset="-128"/>
                <a:cs typeface="Arial" charset="0"/>
              </a:rPr>
              <a:t>/C/ESP/1)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www.ohchr.org/EN/HRBodies/CRPD/Pages/Session6.aspx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consultado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el 9 de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agosto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de 2012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).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En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español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ＭＳ Ｐゴシック" pitchFamily="34" charset="-128"/>
                <a:cs typeface="Arial" charset="0"/>
              </a:rPr>
              <a:t>en</a:t>
            </a:r>
            <a:r>
              <a:rPr lang="en-US" sz="2000" dirty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en-US" sz="2000" dirty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http://</a:t>
            </a:r>
            <a:r>
              <a:rPr lang="en-US" sz="2000" dirty="0" smtClean="0">
                <a:latin typeface="Arial" charset="0"/>
                <a:ea typeface="ＭＳ Ｐゴシック" pitchFamily="34" charset="-128"/>
                <a:cs typeface="Arial" charset="0"/>
                <a:hlinkClick r:id="rId5"/>
              </a:rPr>
              <a:t>daccess-dds-ny.un.org/doc/UNDOC/GEN/G10/433/52/PDF/G1043352.pdf?OpenElement</a:t>
            </a:r>
            <a:endParaRPr lang="en-US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548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400" dirty="0">
                <a:cs typeface="Arial" charset="0"/>
              </a:rPr>
              <a:t>Comprender el propósito y el contenido de los informes </a:t>
            </a:r>
            <a:r>
              <a:rPr lang="es-ES" sz="2400" dirty="0" smtClean="0">
                <a:cs typeface="Arial" charset="0"/>
              </a:rPr>
              <a:t>alternativos </a:t>
            </a:r>
            <a:r>
              <a:rPr lang="es-ES" sz="2400" dirty="0">
                <a:cs typeface="Arial" charset="0"/>
              </a:rPr>
              <a:t>al Comité 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s-E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s-ES" sz="2400" dirty="0">
                <a:cs typeface="Arial" charset="0"/>
              </a:rPr>
              <a:t>Comprender el proceso de preparación y presentación de </a:t>
            </a:r>
            <a:r>
              <a:rPr lang="es-ES" sz="2400" dirty="0" smtClean="0">
                <a:cs typeface="Arial" charset="0"/>
              </a:rPr>
              <a:t>informes alternativos</a:t>
            </a:r>
            <a:endParaRPr lang="es-E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770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smtClean="0">
                <a:ea typeface="ＭＳ Ｐゴシック" pitchFamily="-108" charset="-128"/>
                <a:cs typeface="Arial" charset="0"/>
              </a:rPr>
              <a:t>La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sociedad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civil/las INDH y el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Comité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smtClean="0">
                <a:ea typeface="ＭＳ Ｐゴシック" pitchFamily="-108" charset="-128"/>
                <a:cs typeface="Arial" charset="0"/>
              </a:rPr>
              <a:t>¿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Qué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es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un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informe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alternativo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?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Estructura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del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informe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Metodología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Recolección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de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datos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Contenido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del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informe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Consejos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sobre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las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recomendaciones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Presentar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el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informe</a:t>
            </a:r>
            <a:r>
              <a:rPr lang="en-US" sz="2400" dirty="0" smtClean="0">
                <a:ea typeface="ＭＳ Ｐゴシック" pitchFamily="-108" charset="-128"/>
                <a:cs typeface="Arial" charset="0"/>
              </a:rPr>
              <a:t> al </a:t>
            </a: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Comité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400" dirty="0" err="1" smtClean="0">
                <a:ea typeface="ＭＳ Ｐゴシック" pitchFamily="-108" charset="-128"/>
                <a:cs typeface="Arial" charset="0"/>
              </a:rPr>
              <a:t>Seguimiento</a:t>
            </a: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7059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Objetivos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66750"/>
          </a:xfrm>
        </p:spPr>
        <p:txBody>
          <a:bodyPr/>
          <a:lstStyle/>
          <a:p>
            <a:pPr algn="ctr"/>
            <a:r>
              <a:rPr lang="es-ES" sz="3200" dirty="0">
                <a:latin typeface="Arial" charset="0"/>
                <a:ea typeface="ＭＳ Ｐゴシック" pitchFamily="34" charset="-128"/>
                <a:cs typeface="Arial" charset="0"/>
              </a:rPr>
              <a:t>El ciclo de presentación de informes </a:t>
            </a:r>
            <a:endParaRPr lang="en-US" sz="32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 </a:t>
            </a:r>
            <a:r>
              <a:rPr lang="en-US" sz="1600" dirty="0" err="1" smtClean="0">
                <a:solidFill>
                  <a:prstClr val="black"/>
                </a:solidFill>
              </a:rPr>
              <a:t>presenta</a:t>
            </a:r>
            <a:r>
              <a:rPr lang="en-US" sz="1600" dirty="0" smtClean="0">
                <a:solidFill>
                  <a:prstClr val="black"/>
                </a:solidFill>
              </a:rPr>
              <a:t> el </a:t>
            </a:r>
            <a:r>
              <a:rPr lang="en-US" sz="1600" dirty="0" err="1" smtClean="0">
                <a:solidFill>
                  <a:prstClr val="black"/>
                </a:solidFill>
              </a:rPr>
              <a:t>informe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333500" y="2441575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Lista</a:t>
            </a:r>
            <a:r>
              <a:rPr lang="en-US" sz="1600" dirty="0" smtClean="0">
                <a:solidFill>
                  <a:prstClr val="white"/>
                </a:solidFill>
              </a:rPr>
              <a:t> de </a:t>
            </a:r>
            <a:r>
              <a:rPr lang="en-US" sz="1600" dirty="0" err="1" smtClean="0">
                <a:solidFill>
                  <a:prstClr val="white"/>
                </a:solidFill>
              </a:rPr>
              <a:t>asuntos</a:t>
            </a:r>
            <a:r>
              <a:rPr lang="en-US" sz="1600" dirty="0" smtClean="0">
                <a:solidFill>
                  <a:prstClr val="white"/>
                </a:solidFill>
              </a:rPr>
              <a:t>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 </a:t>
            </a:r>
            <a:r>
              <a:rPr lang="en-US" sz="1600" dirty="0" err="1" smtClean="0">
                <a:solidFill>
                  <a:prstClr val="black"/>
                </a:solidFill>
              </a:rPr>
              <a:t>presenta</a:t>
            </a:r>
            <a:r>
              <a:rPr lang="en-US" sz="1600" dirty="0" smtClean="0">
                <a:solidFill>
                  <a:prstClr val="black"/>
                </a:solidFill>
              </a:rPr>
              <a:t> las </a:t>
            </a:r>
            <a:r>
              <a:rPr lang="en-US" sz="1600" dirty="0" err="1" smtClean="0">
                <a:solidFill>
                  <a:prstClr val="black"/>
                </a:solidFill>
              </a:rPr>
              <a:t>respuestas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Observaciones</a:t>
            </a:r>
            <a:r>
              <a:rPr lang="en-US" sz="1600" dirty="0" smtClean="0">
                <a:solidFill>
                  <a:prstClr val="white"/>
                </a:solidFill>
              </a:rPr>
              <a:t> finales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5181600"/>
            <a:ext cx="1638300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prstClr val="black"/>
                </a:solidFill>
              </a:rPr>
              <a:t>Sociedad</a:t>
            </a:r>
            <a:r>
              <a:rPr lang="en-US" dirty="0">
                <a:solidFill>
                  <a:prstClr val="black"/>
                </a:solidFill>
              </a:rPr>
              <a:t> civil INDH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SESIÓN DEL COMITÉ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 </a:t>
            </a:r>
            <a:r>
              <a:rPr lang="en-US" sz="1600" dirty="0" err="1" smtClean="0">
                <a:solidFill>
                  <a:prstClr val="black"/>
                </a:solidFill>
              </a:rPr>
              <a:t>aplica</a:t>
            </a:r>
            <a:r>
              <a:rPr lang="en-US" sz="1600" dirty="0" smtClean="0">
                <a:solidFill>
                  <a:prstClr val="black"/>
                </a:solidFill>
              </a:rPr>
              <a:t> las </a:t>
            </a:r>
            <a:r>
              <a:rPr lang="en-US" sz="1600" dirty="0" err="1" smtClean="0">
                <a:solidFill>
                  <a:prstClr val="black"/>
                </a:solidFill>
              </a:rPr>
              <a:t>recomendaciones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Seguimiento</a:t>
            </a:r>
            <a:r>
              <a:rPr lang="en-US" sz="1600" dirty="0" smtClean="0">
                <a:solidFill>
                  <a:prstClr val="white"/>
                </a:solidFill>
              </a:rPr>
              <a:t>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08325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54875" y="1036638"/>
            <a:ext cx="1592263" cy="7921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prstClr val="black"/>
                </a:solidFill>
              </a:rPr>
              <a:t>Sociedad</a:t>
            </a:r>
            <a:r>
              <a:rPr lang="en-US" dirty="0">
                <a:solidFill>
                  <a:prstClr val="black"/>
                </a:solidFill>
              </a:rPr>
              <a:t> civil INDH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08925" y="1971675"/>
            <a:ext cx="469900" cy="396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1600" y="1050925"/>
            <a:ext cx="1608138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solidFill>
                  <a:prstClr val="black"/>
                </a:solidFill>
              </a:rPr>
              <a:t>Sociedad</a:t>
            </a:r>
            <a:r>
              <a:rPr lang="en-US" dirty="0" smtClean="0">
                <a:solidFill>
                  <a:prstClr val="black"/>
                </a:solidFill>
              </a:rPr>
              <a:t> civil INDH</a:t>
            </a:r>
            <a:endParaRPr lang="en-US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1025" y="1562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92363" y="1971675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¿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Qué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es un informe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alternativo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5700" y="1689100"/>
            <a:ext cx="7056438" cy="40354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800" i="1" dirty="0"/>
              <a:t>El objetivo principal de este análisis es ofrecer información </a:t>
            </a:r>
            <a:r>
              <a:rPr lang="es-ES" sz="2800" i="1" dirty="0" smtClean="0"/>
              <a:t>complementaria a la proporcionada </a:t>
            </a:r>
            <a:r>
              <a:rPr lang="es-ES" sz="2800" i="1" dirty="0"/>
              <a:t>por el Gobierno para que el Comité de Expertos de la </a:t>
            </a:r>
            <a:r>
              <a:rPr lang="es-ES" sz="2800" i="1" dirty="0" smtClean="0"/>
              <a:t>CDPD pueda </a:t>
            </a:r>
            <a:r>
              <a:rPr lang="es-ES" sz="2800" i="1" dirty="0"/>
              <a:t>aportar unas observaciones finales que ayuden a una </a:t>
            </a:r>
            <a:r>
              <a:rPr lang="es-ES" sz="2800" i="1" dirty="0" smtClean="0"/>
              <a:t>mejor implementación </a:t>
            </a:r>
            <a:r>
              <a:rPr lang="es-ES" sz="2800" i="1" dirty="0"/>
              <a:t>de la </a:t>
            </a:r>
            <a:r>
              <a:rPr lang="es-ES" sz="2800" i="1" dirty="0" smtClean="0"/>
              <a:t>Convención</a:t>
            </a:r>
          </a:p>
          <a:p>
            <a:pPr>
              <a:defRPr/>
            </a:pPr>
            <a:endParaRPr lang="en-GB" sz="2800" i="1" dirty="0"/>
          </a:p>
          <a:p>
            <a:pPr algn="r">
              <a:defRPr/>
            </a:pPr>
            <a:r>
              <a:rPr lang="en-GB" sz="2800" dirty="0" err="1" smtClean="0"/>
              <a:t>Informe</a:t>
            </a:r>
            <a:r>
              <a:rPr lang="en-GB" sz="2800" dirty="0" smtClean="0"/>
              <a:t> </a:t>
            </a:r>
            <a:r>
              <a:rPr lang="en-GB" sz="2800" dirty="0" err="1" smtClean="0"/>
              <a:t>alternativo</a:t>
            </a:r>
            <a:r>
              <a:rPr lang="en-GB" sz="2800" dirty="0" smtClean="0"/>
              <a:t> </a:t>
            </a:r>
            <a:r>
              <a:rPr lang="en-GB" sz="2800" dirty="0" err="1" smtClean="0"/>
              <a:t>España</a:t>
            </a:r>
            <a:r>
              <a:rPr lang="en-GB" sz="2800" dirty="0" smtClean="0"/>
              <a:t> </a:t>
            </a:r>
            <a:r>
              <a:rPr lang="en-GB" sz="2800" dirty="0"/>
              <a:t>2010 - CERMI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Metodología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 smtClean="0"/>
          </a:p>
          <a:p>
            <a:pPr algn="ctr">
              <a:defRPr/>
            </a:pPr>
            <a:r>
              <a:rPr lang="es-ES" dirty="0" smtClean="0"/>
              <a:t>EXAMEN </a:t>
            </a:r>
            <a:r>
              <a:rPr lang="es-ES" dirty="0"/>
              <a:t>INICIAL DE LOS ASUNTOS FUNDAMENTALES</a:t>
            </a:r>
          </a:p>
          <a:p>
            <a:pPr algn="ctr">
              <a:defRPr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CREAR UNA COALICIÓN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ANÁLISIS JURÍDICO</a:t>
            </a:r>
          </a:p>
          <a:p>
            <a:pPr algn="ctr">
              <a:defRPr/>
            </a:pP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RECOLECCIÓN DE DATOS</a:t>
            </a:r>
          </a:p>
          <a:p>
            <a:pPr algn="ctr">
              <a:defRPr/>
            </a:pPr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ANÁLISIS Y DEFINICIÓN DE LAS RECOMENDACIONES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EXAMEN POR LOS INTERLOCUTORES Y FINALIZACIÓN DEL INFORME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Recolección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datos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417513" y="1192213"/>
            <a:ext cx="833913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Leyes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medidas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políticas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smtClean="0">
                <a:cs typeface="Arial" charset="0"/>
              </a:rPr>
              <a:t>Material </a:t>
            </a:r>
            <a:r>
              <a:rPr lang="en-US" sz="2400" dirty="0" err="1" smtClean="0">
                <a:cs typeface="Arial" charset="0"/>
              </a:rPr>
              <a:t>secundario</a:t>
            </a:r>
            <a:r>
              <a:rPr lang="en-US" sz="2400" dirty="0" smtClean="0">
                <a:cs typeface="Arial" charset="0"/>
              </a:rPr>
              <a:t>: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Instituto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estadística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Ministerios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Naciones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Unidas</a:t>
            </a:r>
            <a:r>
              <a:rPr lang="en-US" sz="2400" dirty="0" smtClean="0">
                <a:cs typeface="Arial" charset="0"/>
              </a:rPr>
              <a:t> y Banco Mundial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Instituciones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Nacionales</a:t>
            </a:r>
            <a:r>
              <a:rPr lang="en-US" sz="2400" dirty="0" smtClean="0">
                <a:cs typeface="Arial" charset="0"/>
              </a:rPr>
              <a:t> de Derechos </a:t>
            </a:r>
            <a:r>
              <a:rPr lang="en-US" sz="2400" dirty="0" err="1" smtClean="0">
                <a:cs typeface="Arial" charset="0"/>
              </a:rPr>
              <a:t>Humanos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smtClean="0">
                <a:cs typeface="Arial" charset="0"/>
              </a:rPr>
              <a:t>Fuentes </a:t>
            </a:r>
            <a:r>
              <a:rPr lang="en-US" sz="2400" dirty="0" err="1" smtClean="0">
                <a:cs typeface="Arial" charset="0"/>
              </a:rPr>
              <a:t>académicas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Denuncias</a:t>
            </a:r>
            <a:r>
              <a:rPr lang="en-US" sz="2400" dirty="0" smtClean="0">
                <a:cs typeface="Arial" charset="0"/>
              </a:rPr>
              <a:t> ante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tribunales</a:t>
            </a:r>
            <a:r>
              <a:rPr lang="en-US" sz="2400" dirty="0" smtClean="0">
                <a:cs typeface="Arial" charset="0"/>
              </a:rPr>
              <a:t>; </a:t>
            </a:r>
            <a:r>
              <a:rPr lang="en-US" sz="2400" dirty="0" err="1" smtClean="0">
                <a:cs typeface="Arial" charset="0"/>
              </a:rPr>
              <a:t>denuncias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defensores</a:t>
            </a:r>
            <a:r>
              <a:rPr lang="en-US" sz="2400" dirty="0" smtClean="0">
                <a:cs typeface="Arial" charset="0"/>
              </a:rPr>
              <a:t> del pueblo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400" dirty="0" err="1" smtClean="0">
                <a:cs typeface="Arial" charset="0"/>
              </a:rPr>
              <a:t>Investigación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primaria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Cuantitativa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– </a:t>
            </a:r>
            <a:r>
              <a:rPr lang="en-US" sz="2400" dirty="0" err="1" smtClean="0">
                <a:cs typeface="Arial" charset="0"/>
              </a:rPr>
              <a:t>encuestas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hogares</a:t>
            </a:r>
            <a:endParaRPr lang="en-US" sz="24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400" dirty="0" err="1" smtClean="0">
                <a:cs typeface="Arial" charset="0"/>
              </a:rPr>
              <a:t>Cualitativa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– </a:t>
            </a:r>
            <a:r>
              <a:rPr lang="en-US" sz="2400" dirty="0" err="1" smtClean="0">
                <a:cs typeface="Arial" charset="0"/>
              </a:rPr>
              <a:t>entrevistas</a:t>
            </a:r>
            <a:r>
              <a:rPr lang="en-US" sz="2400" dirty="0" smtClean="0">
                <a:cs typeface="Arial" charset="0"/>
              </a:rPr>
              <a:t> con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derechohabientes</a:t>
            </a:r>
            <a:r>
              <a:rPr lang="en-US" sz="2400" dirty="0" smtClean="0">
                <a:cs typeface="Arial" charset="0"/>
              </a:rPr>
              <a:t>, </a:t>
            </a:r>
            <a:r>
              <a:rPr lang="en-US" sz="2400" dirty="0" err="1" smtClean="0">
                <a:cs typeface="Arial" charset="0"/>
              </a:rPr>
              <a:t>asesoría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especializada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no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1649413"/>
            <a:ext cx="8140700" cy="41544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800" dirty="0" smtClean="0"/>
              <a:t>Las </a:t>
            </a:r>
            <a:r>
              <a:rPr lang="en-GB" sz="2800" dirty="0" err="1" smtClean="0"/>
              <a:t>directrices</a:t>
            </a:r>
            <a:r>
              <a:rPr lang="en-GB" sz="2800" dirty="0" smtClean="0"/>
              <a:t> para la </a:t>
            </a:r>
            <a:r>
              <a:rPr lang="en-GB" sz="2800" dirty="0" err="1" smtClean="0"/>
              <a:t>preparación</a:t>
            </a:r>
            <a:r>
              <a:rPr lang="en-GB" sz="2800" dirty="0" smtClean="0"/>
              <a:t> de </a:t>
            </a:r>
            <a:r>
              <a:rPr lang="en-GB" sz="2800" dirty="0" err="1" smtClean="0"/>
              <a:t>informes</a:t>
            </a:r>
            <a:r>
              <a:rPr lang="en-GB" sz="2800" dirty="0" smtClean="0"/>
              <a:t> al </a:t>
            </a:r>
            <a:r>
              <a:rPr lang="en-GB" sz="2800" dirty="0" err="1" smtClean="0"/>
              <a:t>Comité</a:t>
            </a:r>
            <a:r>
              <a:rPr lang="en-GB" sz="2800" dirty="0" smtClean="0"/>
              <a:t> </a:t>
            </a:r>
            <a:r>
              <a:rPr lang="en-GB" sz="2800" dirty="0" err="1" smtClean="0"/>
              <a:t>solicitan</a:t>
            </a:r>
            <a:r>
              <a:rPr lang="en-GB" sz="2800" dirty="0" smtClean="0"/>
              <a:t> </a:t>
            </a:r>
            <a:r>
              <a:rPr lang="en-GB" sz="2800" dirty="0" err="1" smtClean="0"/>
              <a:t>información</a:t>
            </a:r>
            <a:r>
              <a:rPr lang="en-GB" sz="2800" dirty="0" smtClean="0"/>
              <a:t> </a:t>
            </a:r>
            <a:r>
              <a:rPr lang="en-GB" sz="2800" dirty="0" err="1" smtClean="0"/>
              <a:t>sobre</a:t>
            </a:r>
            <a:r>
              <a:rPr lang="en-GB" sz="2800" dirty="0" smtClean="0"/>
              <a:t>:</a:t>
            </a:r>
            <a:endParaRPr lang="en-GB" sz="2800" dirty="0"/>
          </a:p>
          <a:p>
            <a:pPr>
              <a:defRPr/>
            </a:pPr>
            <a:endParaRPr lang="en-GB" sz="2800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 smtClean="0"/>
              <a:t>La </a:t>
            </a:r>
            <a:r>
              <a:rPr lang="en-GB" sz="2800" i="1" dirty="0" err="1" smtClean="0"/>
              <a:t>capacidad</a:t>
            </a:r>
            <a:r>
              <a:rPr lang="en-GB" sz="2800" i="1" dirty="0" smtClean="0"/>
              <a:t> de las personas de </a:t>
            </a:r>
            <a:r>
              <a:rPr lang="en-GB" sz="2800" i="1" dirty="0" err="1" smtClean="0"/>
              <a:t>usar</a:t>
            </a:r>
            <a:r>
              <a:rPr lang="en-GB" sz="2800" i="1" dirty="0" smtClean="0"/>
              <a:t> la ley para </a:t>
            </a:r>
            <a:r>
              <a:rPr lang="en-GB" sz="2800" i="1" dirty="0" err="1" smtClean="0"/>
              <a:t>protegerse</a:t>
            </a:r>
            <a:r>
              <a:rPr lang="en-GB" sz="2800" i="1" dirty="0" smtClean="0"/>
              <a:t> contra la </a:t>
            </a:r>
            <a:r>
              <a:rPr lang="en-GB" sz="2800" i="1" dirty="0" err="1" smtClean="0"/>
              <a:t>discriminación</a:t>
            </a:r>
            <a:endParaRPr lang="en-GB" sz="2800" i="1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 err="1" smtClean="0"/>
              <a:t>Medidas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eficaces</a:t>
            </a:r>
            <a:r>
              <a:rPr lang="en-GB" sz="2800" i="1" dirty="0" smtClean="0"/>
              <a:t> para </a:t>
            </a:r>
            <a:r>
              <a:rPr lang="en-GB" sz="2800" i="1" dirty="0" err="1" smtClean="0"/>
              <a:t>garantizar</a:t>
            </a:r>
            <a:r>
              <a:rPr lang="en-GB" sz="2800" i="1" dirty="0" smtClean="0"/>
              <a:t> la </a:t>
            </a:r>
            <a:r>
              <a:rPr lang="en-GB" sz="2800" i="1" dirty="0" err="1" smtClean="0"/>
              <a:t>protección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jurídica</a:t>
            </a:r>
            <a:endParaRPr lang="en-GB" sz="2800" i="1" dirty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n-GB" sz="2800" i="1" dirty="0" err="1" smtClean="0"/>
              <a:t>Políticas</a:t>
            </a:r>
            <a:r>
              <a:rPr lang="en-GB" sz="2800" i="1" dirty="0" smtClean="0"/>
              <a:t> y </a:t>
            </a:r>
            <a:r>
              <a:rPr lang="en-GB" sz="2800" i="1" dirty="0" err="1" smtClean="0"/>
              <a:t>programas</a:t>
            </a:r>
            <a:r>
              <a:rPr lang="en-GB" sz="2800" i="1" dirty="0" smtClean="0"/>
              <a:t> para </a:t>
            </a:r>
            <a:r>
              <a:rPr lang="en-GB" sz="2800" i="1" dirty="0" err="1" smtClean="0"/>
              <a:t>alcanzar</a:t>
            </a:r>
            <a:r>
              <a:rPr lang="en-GB" sz="2800" i="1" dirty="0" smtClean="0"/>
              <a:t> la </a:t>
            </a:r>
            <a:r>
              <a:rPr lang="en-GB" sz="2800" i="1" dirty="0" err="1" smtClean="0"/>
              <a:t>igualdad</a:t>
            </a:r>
            <a:r>
              <a:rPr lang="en-GB" sz="2800" i="1" dirty="0" smtClean="0"/>
              <a:t> de </a:t>
            </a:r>
            <a:r>
              <a:rPr lang="en-GB" sz="2800" i="1" dirty="0" err="1" smtClean="0"/>
              <a:t>hecho</a:t>
            </a: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no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365250"/>
            <a:ext cx="8199437" cy="469741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800" dirty="0" smtClean="0"/>
              <a:t>El </a:t>
            </a:r>
            <a:r>
              <a:rPr lang="en-GB" sz="2800" dirty="0" err="1" smtClean="0"/>
              <a:t>gobierno</a:t>
            </a:r>
            <a:r>
              <a:rPr lang="en-GB" sz="2800" dirty="0" smtClean="0"/>
              <a:t> </a:t>
            </a:r>
            <a:r>
              <a:rPr lang="en-GB" sz="2800" dirty="0" err="1" smtClean="0"/>
              <a:t>español</a:t>
            </a:r>
            <a:r>
              <a:rPr lang="en-GB" sz="2800" dirty="0" smtClean="0"/>
              <a:t> </a:t>
            </a:r>
            <a:r>
              <a:rPr lang="en-GB" sz="2800" dirty="0" err="1" smtClean="0"/>
              <a:t>respondió</a:t>
            </a:r>
            <a:r>
              <a:rPr lang="en-GB" sz="2800" dirty="0" smtClean="0"/>
              <a:t>:</a:t>
            </a:r>
            <a:endParaRPr lang="en-GB" sz="2800" dirty="0"/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 smtClean="0"/>
              <a:t>La </a:t>
            </a:r>
            <a:r>
              <a:rPr lang="en-GB" sz="2800" i="1" dirty="0" err="1" smtClean="0"/>
              <a:t>legislación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garantiza</a:t>
            </a:r>
            <a:r>
              <a:rPr lang="en-GB" sz="2800" i="1" dirty="0" smtClean="0"/>
              <a:t> el </a:t>
            </a:r>
            <a:r>
              <a:rPr lang="en-GB" sz="2800" i="1" dirty="0" err="1" smtClean="0"/>
              <a:t>cumplimiento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pleno</a:t>
            </a:r>
            <a:r>
              <a:rPr lang="en-GB" sz="2800" i="1" dirty="0" smtClean="0"/>
              <a:t> del </a:t>
            </a:r>
            <a:r>
              <a:rPr lang="en-GB" sz="2800" i="1" dirty="0" err="1" smtClean="0"/>
              <a:t>artículo</a:t>
            </a:r>
            <a:r>
              <a:rPr lang="en-GB" sz="2800" i="1" dirty="0" smtClean="0"/>
              <a:t> 5</a:t>
            </a: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 smtClean="0"/>
              <a:t>Sin embargo, </a:t>
            </a:r>
            <a:r>
              <a:rPr lang="en-GB" sz="2800" i="1" dirty="0" err="1" smtClean="0"/>
              <a:t>algunas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leyes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quizá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deban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modificarse</a:t>
            </a:r>
            <a:r>
              <a:rPr lang="en-GB" sz="2800" i="1" dirty="0" smtClean="0"/>
              <a:t>, a la luz de la </a:t>
            </a:r>
            <a:r>
              <a:rPr lang="en-GB" sz="2800" i="1" dirty="0" err="1" smtClean="0"/>
              <a:t>Convención</a:t>
            </a: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 err="1" smtClean="0"/>
              <a:t>Ya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existen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mecanismos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eficaces</a:t>
            </a:r>
            <a:r>
              <a:rPr lang="en-GB" sz="2800" i="1" dirty="0" smtClean="0"/>
              <a:t> de </a:t>
            </a:r>
            <a:r>
              <a:rPr lang="en-GB" sz="2800" i="1" dirty="0" err="1" smtClean="0"/>
              <a:t>vigilancia</a:t>
            </a:r>
            <a:r>
              <a:rPr lang="en-GB" sz="2800" i="1" dirty="0" smtClean="0"/>
              <a:t> y </a:t>
            </a:r>
            <a:r>
              <a:rPr lang="en-GB" sz="2800" i="1" dirty="0" err="1" smtClean="0"/>
              <a:t>sanción</a:t>
            </a: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endParaRPr lang="en-GB" sz="2800" i="1" dirty="0"/>
          </a:p>
          <a:p>
            <a:pPr algn="ctr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no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 err="1" smtClean="0"/>
              <a:t>En</a:t>
            </a:r>
            <a:r>
              <a:rPr lang="en-GB" sz="2800" dirty="0" smtClean="0"/>
              <a:t> el </a:t>
            </a:r>
            <a:r>
              <a:rPr lang="en-GB" sz="2800" b="1" dirty="0" err="1" smtClean="0"/>
              <a:t>informe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alternativo</a:t>
            </a:r>
            <a:r>
              <a:rPr lang="en-GB" sz="2800" b="1" dirty="0" smtClean="0"/>
              <a:t> </a:t>
            </a:r>
            <a:r>
              <a:rPr lang="en-GB" sz="2800" dirty="0" smtClean="0"/>
              <a:t>de </a:t>
            </a:r>
            <a:r>
              <a:rPr lang="en-GB" sz="2800" dirty="0" err="1" smtClean="0"/>
              <a:t>España</a:t>
            </a:r>
            <a:r>
              <a:rPr lang="en-GB" sz="2800" dirty="0" smtClean="0"/>
              <a:t> se </a:t>
            </a:r>
            <a:r>
              <a:rPr lang="en-GB" sz="2800" dirty="0" err="1" smtClean="0"/>
              <a:t>afirma</a:t>
            </a:r>
            <a:r>
              <a:rPr lang="en-GB" sz="2800" dirty="0" smtClean="0"/>
              <a:t>: </a:t>
            </a:r>
          </a:p>
          <a:p>
            <a:pPr>
              <a:defRPr/>
            </a:pPr>
            <a:endParaRPr lang="en-GB" sz="28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 smtClean="0"/>
              <a:t>La </a:t>
            </a:r>
            <a:r>
              <a:rPr lang="en-GB" sz="2800" i="1" dirty="0" err="1" smtClean="0"/>
              <a:t>legislación</a:t>
            </a:r>
            <a:r>
              <a:rPr lang="en-GB" sz="2800" i="1" dirty="0" smtClean="0"/>
              <a:t> no </a:t>
            </a:r>
            <a:r>
              <a:rPr lang="en-GB" sz="2800" i="1" dirty="0" err="1" smtClean="0"/>
              <a:t>cumple</a:t>
            </a:r>
            <a:r>
              <a:rPr lang="en-GB" sz="2800" i="1" dirty="0" smtClean="0"/>
              <a:t> con la </a:t>
            </a:r>
            <a:r>
              <a:rPr lang="en-GB" sz="2800" i="1" dirty="0" err="1" smtClean="0"/>
              <a:t>Convención</a:t>
            </a:r>
            <a:endParaRPr lang="en-GB" sz="2800" i="1" dirty="0"/>
          </a:p>
          <a:p>
            <a:pPr lvl="2" indent="-457200">
              <a:buFont typeface="Calibri" pitchFamily="34" charset="0"/>
              <a:buChar char="×"/>
              <a:defRPr/>
            </a:pPr>
            <a:r>
              <a:rPr lang="es-ES" sz="2800" i="1" dirty="0" smtClean="0"/>
              <a:t>exige un </a:t>
            </a:r>
            <a:r>
              <a:rPr lang="es-ES" sz="2800" i="1" dirty="0"/>
              <a:t>grado mínimo del 33% de discapacidad </a:t>
            </a:r>
            <a:endParaRPr lang="en-GB" sz="2800" i="1" dirty="0"/>
          </a:p>
          <a:p>
            <a:pPr>
              <a:defRPr/>
            </a:pPr>
            <a:endParaRPr lang="en-GB" sz="28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i="1" dirty="0" smtClean="0"/>
              <a:t>Los </a:t>
            </a:r>
            <a:r>
              <a:rPr lang="en-GB" sz="2800" i="1" dirty="0" err="1" smtClean="0"/>
              <a:t>mecanismos</a:t>
            </a:r>
            <a:r>
              <a:rPr lang="en-GB" sz="2800" i="1" dirty="0" smtClean="0"/>
              <a:t> de </a:t>
            </a:r>
            <a:r>
              <a:rPr lang="en-GB" sz="2800" i="1" dirty="0" err="1" smtClean="0"/>
              <a:t>vigilancia</a:t>
            </a:r>
            <a:r>
              <a:rPr lang="en-GB" sz="2800" i="1" dirty="0" smtClean="0"/>
              <a:t> y </a:t>
            </a:r>
            <a:r>
              <a:rPr lang="en-GB" sz="2800" i="1" dirty="0" err="1" smtClean="0"/>
              <a:t>sanción</a:t>
            </a:r>
            <a:r>
              <a:rPr lang="en-GB" sz="2800" i="1" dirty="0" smtClean="0"/>
              <a:t> son </a:t>
            </a:r>
            <a:r>
              <a:rPr lang="en-GB" sz="2800" i="1" dirty="0" err="1" smtClean="0"/>
              <a:t>ineficaces</a:t>
            </a:r>
            <a:endParaRPr lang="en-GB" sz="2800" i="1" dirty="0"/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</a:t>
            </a:r>
            <a:r>
              <a:rPr lang="en-GB" sz="2800" i="1" dirty="0" smtClean="0"/>
              <a:t>hay </a:t>
            </a:r>
            <a:r>
              <a:rPr lang="en-GB" sz="2800" i="1" dirty="0" err="1" smtClean="0"/>
              <a:t>datos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disponibles</a:t>
            </a:r>
            <a:endParaRPr lang="en-GB" sz="2800" i="1" dirty="0"/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</a:t>
            </a:r>
            <a:r>
              <a:rPr lang="en-GB" sz="2800" i="1" dirty="0" smtClean="0"/>
              <a:t>se </a:t>
            </a:r>
            <a:r>
              <a:rPr lang="en-GB" sz="2800" i="1" dirty="0" err="1" smtClean="0"/>
              <a:t>han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tomado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medidas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en</a:t>
            </a:r>
            <a:r>
              <a:rPr lang="en-GB" sz="2800" i="1" dirty="0" smtClean="0"/>
              <a:t> 10 </a:t>
            </a:r>
            <a:r>
              <a:rPr lang="en-GB" sz="2800" i="1" dirty="0" err="1" smtClean="0"/>
              <a:t>denuncias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presentadas</a:t>
            </a:r>
            <a:endParaRPr lang="en-GB" sz="2800" i="1" dirty="0"/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/>
              <a:t>No </a:t>
            </a:r>
            <a:r>
              <a:rPr lang="en-GB" sz="2800" i="1" dirty="0" smtClean="0"/>
              <a:t>hay </a:t>
            </a:r>
            <a:r>
              <a:rPr lang="en-GB" sz="2800" i="1" dirty="0" err="1" smtClean="0"/>
              <a:t>cobertura</a:t>
            </a:r>
            <a:r>
              <a:rPr lang="en-GB" sz="2800" i="1" dirty="0" smtClean="0"/>
              <a:t> regional </a:t>
            </a:r>
            <a:endParaRPr lang="en-GB" sz="2800" i="1" dirty="0"/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en-GB" sz="2800" i="1" dirty="0" smtClean="0"/>
              <a:t>El </a:t>
            </a:r>
            <a:r>
              <a:rPr lang="en-GB" sz="2800" i="1" dirty="0" err="1" smtClean="0"/>
              <a:t>procedimiento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es</a:t>
            </a:r>
            <a:r>
              <a:rPr lang="en-GB" sz="2800" i="1" dirty="0" smtClean="0"/>
              <a:t> lento</a:t>
            </a:r>
            <a:endParaRPr lang="en-GB" sz="2800" i="1" dirty="0"/>
          </a:p>
          <a:p>
            <a:pPr marL="457200" indent="-457200">
              <a:buFont typeface="Calibri" pitchFamily="34" charset="0"/>
              <a:buChar char="×"/>
              <a:defRPr/>
            </a:pP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5F5DEE3-596D-4743-B6F3-ECA6EC2821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3271D53C-3F00-45C1-BC00-DC919BF95ADB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b4e33e86-409b-44c1-8485-331954efb210"/>
    <ds:schemaRef ds:uri="http://schemas.microsoft.com/sharepoint/v3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3569</TotalTime>
  <Words>757</Words>
  <Application>Microsoft Office PowerPoint</Application>
  <PresentationFormat>On-screen Show (4:3)</PresentationFormat>
  <Paragraphs>146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ＭＳ Ｐゴシック</vt:lpstr>
      <vt:lpstr>Arial</vt:lpstr>
      <vt:lpstr>Calibri</vt:lpstr>
      <vt:lpstr>Wingdings</vt:lpstr>
      <vt:lpstr>Thème Office</vt:lpstr>
      <vt:lpstr>Presentación de informes alternativos al Comité de los Derechos de las Personas con Discapacidad </vt:lpstr>
      <vt:lpstr>PowerPoint Presentation</vt:lpstr>
      <vt:lpstr>El ciclo de presentación de informes </vt:lpstr>
      <vt:lpstr>¿Qué es un informe alternativo?</vt:lpstr>
      <vt:lpstr>Metodología</vt:lpstr>
      <vt:lpstr>Recolección de datos</vt:lpstr>
      <vt:lpstr>Ejemplo: no discriminación</vt:lpstr>
      <vt:lpstr>Ejemplo: no discriminación</vt:lpstr>
      <vt:lpstr>Ejemplo: no discriminación</vt:lpstr>
      <vt:lpstr>Consejos sobre las recomendaciones </vt:lpstr>
      <vt:lpstr>Ejemplo: recomendación sobre no discriminación   </vt:lpstr>
      <vt:lpstr>Estructura del informe</vt:lpstr>
      <vt:lpstr>La presentación del informe al Comité</vt:lpstr>
      <vt:lpstr>Seguimiento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279</cp:revision>
  <cp:lastPrinted>2011-10-03T12:56:56Z</cp:lastPrinted>
  <dcterms:created xsi:type="dcterms:W3CDTF">2010-05-19T14:44:31Z</dcterms:created>
  <dcterms:modified xsi:type="dcterms:W3CDTF">2015-07-26T21:00:34Z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